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70" r:id="rId2"/>
    <p:sldId id="263" r:id="rId3"/>
    <p:sldId id="269" r:id="rId4"/>
    <p:sldId id="266" r:id="rId5"/>
    <p:sldId id="258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6E4"/>
    <a:srgbClr val="00997F"/>
    <a:srgbClr val="00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593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002B7-1C1B-C844-9503-1FA71720EC5A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E1E0-F982-5D47-A419-6D0D15BC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167C77-C7EA-4477-82EB-E77950315A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098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E9E1E0-F982-5D47-A419-6D0D15BC6D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5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45FD-F043-E944-910A-29E10D50F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A724D-7B34-7845-8C14-E387B1CF7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93375-5EB0-7346-9360-31E42CE5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5577-C57F-5E46-8D24-0717A5E53845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6AEBD-0CAA-9042-AB75-5D41E59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3652-2A38-6A4D-A7EF-92B83869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9DA4-A6A7-BD41-9370-883BC5D3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EAB9F-7861-9A4F-9AC3-596C49B7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F0DD1-3950-D54C-827C-B242ABF3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F822-3328-084D-893B-0A6E64E39831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D9DA-364C-B84B-A42C-C4B8967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B5CD-4879-0E47-AE4F-4575E2A1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A1087-7F58-F746-AB86-5173A5CDA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6D62-91C7-3247-8468-F460209B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4AB7-8CB2-A24E-8245-63BFC5A9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D349-0332-A645-9419-E8D44E2E9709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BEE26-6BDE-E441-A3B5-2E4BD491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C1FB-2EA4-1343-B7CB-B9066901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9CBC-901A-4C4C-A060-6B2D8CAB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5763A-FBE4-5942-8FFC-BCCC4D83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BE1C6-DB28-4741-9ACA-6F9E5766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5D926-1525-0F4B-9AEC-559EB8DACD30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0A52-038A-8348-A851-A19196C3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EAD6-312D-904D-B6C2-97030A4F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110F-C49D-E448-AA80-5EEACC23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C895C-615C-D047-8793-D809038B2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6ED6-FABA-0244-9D28-99E676EA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C704-3120-7347-B85E-00008C924360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C7E8-5FB7-4F4D-AB6A-F03E430D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29CC-70CF-8E4E-91AA-EAB71591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5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C92F-CCA4-BD4F-86C6-F934A0D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D4AF-CB93-664E-95D7-DFF5F4205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E5B76-F7DF-0F41-AEDB-40FFDD28B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D2409-94BD-274A-A24F-174990AC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F7DA-F98E-0542-9720-AFC02B0FB709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98E57-D28E-C148-B186-E600AD5E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3ADE4-9A20-3B47-9BC5-4EA4972D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1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5966-24D2-C545-BE68-F07A370D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D1053-E110-E04B-9E8A-6DF72B6B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8A1DD-7140-894E-A31C-F928FDE3A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00869-6FCE-1346-AA09-63FB4DA0A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F5960-6B8C-E14F-8188-E10C4F906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14037-7759-584F-8D63-7191B1F0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D5663-8D88-294B-A14D-044C0CE71DE3}" type="datetime1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EB058F-B3BD-9242-AC60-495DCA64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FD4BA-14C2-254D-905B-D51E6762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F9AE-2BE6-1B49-8F3D-5381B501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C45CE-15B0-7243-869C-50DD5D63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43C63-2E7B-E742-900D-571189AF70D4}" type="datetime1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CAD4-8F10-1344-A645-C431CC7E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5EEE5-9C80-BD4B-982F-19E285F1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CF9BF-1FE7-9644-B5A7-9BD20BB5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4440C-B1CA-5E44-B918-EAF9C2A259D0}" type="datetime1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3A9D0-2657-834F-9B18-3B0896F2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B92D8-C111-4F44-90BB-0B7BF492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1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0E30-74E4-8249-989A-C9FAE8C6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FCCA-A6C0-9D4B-9118-94FB03690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8C81-358B-7C44-A45A-7CE9FB29B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F1677-356A-9E49-94E8-0BBBFD5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29B70-4A2A-0A41-8961-71981CA777BF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E7141-61B6-FD48-AF42-820AD713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08048-46FD-4E4B-A5DB-A55657A0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3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76EF-B598-F348-9BFC-8A48C918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558ED-F2F8-B142-9BB9-540DA1CAF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E3F06-2FD3-7943-A0F6-E82E0F30B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D9988-F97F-1847-91CC-7E265704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15C4-A887-564B-AAF4-B28FA6723F78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ABB6-B03C-654A-AE71-AB957506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99B5-54A9-4942-95F6-89143C2A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0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2F30E-AD5C-E443-884E-8EA84B77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93364-8881-084D-9B76-560A0A4D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7B0D3-67C9-0841-B0DA-21F7DF7C5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8C328-1F74-F347-BBC5-56EC35ADA280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2607-A290-8A4B-A97A-75275C748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18FDD-BEAB-B446-B6FD-D6EB639D3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780BE2-C2DC-5440-9150-E5DD3444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40DAC-EAA9-7A4D-9BBD-7F58680C66A1}"/>
              </a:ext>
            </a:extLst>
          </p:cNvPr>
          <p:cNvSpPr txBox="1"/>
          <p:nvPr/>
        </p:nvSpPr>
        <p:spPr>
          <a:xfrm>
            <a:off x="1326104" y="2870521"/>
            <a:ext cx="9539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Measuring Slow Ca</a:t>
            </a:r>
            <a:r>
              <a:rPr lang="en-US" sz="2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Dynamics in MIN6 Monolayers and Pseudoislets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3AE17-3D8A-8048-8456-3BB153FF7D2A}"/>
              </a:ext>
            </a:extLst>
          </p:cNvPr>
          <p:cNvSpPr txBox="1"/>
          <p:nvPr/>
        </p:nvSpPr>
        <p:spPr>
          <a:xfrm>
            <a:off x="3700039" y="3429000"/>
            <a:ext cx="479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Clayton Seitz, Scherer Lab</a:t>
            </a:r>
          </a:p>
        </p:txBody>
      </p:sp>
    </p:spTree>
    <p:extLst>
      <p:ext uri="{BB962C8B-B14F-4D97-AF65-F5344CB8AC3E}">
        <p14:creationId xmlns:p14="http://schemas.microsoft.com/office/powerpoint/2010/main" val="67427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1C04F-CD3C-544F-9C77-CF4337395553}"/>
              </a:ext>
            </a:extLst>
          </p:cNvPr>
          <p:cNvSpPr txBox="1"/>
          <p:nvPr/>
        </p:nvSpPr>
        <p:spPr>
          <a:xfrm>
            <a:off x="227200" y="136854"/>
            <a:ext cx="728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Intracellular Ca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 involved in Insulin Granule Exocytosis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2057E948-3FCC-894B-AA03-45BAFB65DABE}"/>
              </a:ext>
            </a:extLst>
          </p:cNvPr>
          <p:cNvSpPr/>
          <p:nvPr/>
        </p:nvSpPr>
        <p:spPr>
          <a:xfrm>
            <a:off x="-23783" y="6567984"/>
            <a:ext cx="6058046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Insulin Granule Biogenesis, Trafficking, and Exocytosis.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Vitam Horm</a:t>
            </a:r>
            <a:r>
              <a:rPr lang="en-US" sz="14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2009</a:t>
            </a:r>
            <a:endParaRPr lang="en-US" sz="1400" b="1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A9F95-3663-C64C-86FE-C170F6F96AA7}"/>
              </a:ext>
            </a:extLst>
          </p:cNvPr>
          <p:cNvSpPr txBox="1"/>
          <p:nvPr/>
        </p:nvSpPr>
        <p:spPr>
          <a:xfrm>
            <a:off x="574212" y="2209288"/>
            <a:ext cx="4383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ATP-sensitive 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channels open and depolarize the cell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Elevated [Ca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triggers insulin granule exocytosis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Gap junctions allow cell-cell communication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11A094A-08B9-E043-8ABE-B4995AB2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11" y="764182"/>
            <a:ext cx="6174466" cy="51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510B6-92AA-DC4D-B7EC-04BD217E8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8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3" descr="Diagram&#10;&#10;Description automatically generated"/>
          <p:cNvPicPr/>
          <p:nvPr/>
        </p:nvPicPr>
        <p:blipFill>
          <a:blip r:embed="rId3"/>
          <a:srcRect b="43887"/>
          <a:stretch/>
        </p:blipFill>
        <p:spPr>
          <a:xfrm>
            <a:off x="4901434" y="739757"/>
            <a:ext cx="6731123" cy="520963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537847" y="1140111"/>
            <a:ext cx="3873697" cy="30455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683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 oscillations can be induced by incubation with glucose</a:t>
            </a:r>
            <a:endParaRPr lang="en-US" sz="1600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683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683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 can be read out using a fluorescent calcium indicator</a:t>
            </a:r>
          </a:p>
          <a:p>
            <a:pPr marL="28683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683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 oscillations are less synchronized in monolayers than pseudoislets</a:t>
            </a:r>
          </a:p>
          <a:p>
            <a:pPr marL="28683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endParaRPr lang="en-US" sz="1600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endParaRPr lang="en-US" sz="1600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-41392" y="6582960"/>
            <a:ext cx="9483791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Biophysical Journal. 2014</a:t>
            </a:r>
            <a:endParaRPr lang="en-US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645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3D</a:t>
            </a:r>
            <a:endParaRPr lang="en-US" sz="18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645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2D</a:t>
            </a:r>
            <a:endParaRPr lang="en-US" sz="18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358020" y="137642"/>
            <a:ext cx="9008533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Synchronization of </a:t>
            </a:r>
            <a:r>
              <a:rPr lang="en-US" sz="20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 oscillations is dependent on growth geometry</a:t>
            </a:r>
            <a:endParaRPr lang="en-US" sz="20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CustomShape 7"/>
          <p:cNvSpPr/>
          <p:nvPr/>
        </p:nvSpPr>
        <p:spPr>
          <a:xfrm>
            <a:off x="5496160" y="862313"/>
            <a:ext cx="649322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50um</a:t>
            </a:r>
            <a:endParaRPr lang="en-US" sz="14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4CE08-06EB-164F-A13D-464596DAA9DB}"/>
              </a:ext>
            </a:extLst>
          </p:cNvPr>
          <p:cNvSpPr txBox="1"/>
          <p:nvPr/>
        </p:nvSpPr>
        <p:spPr>
          <a:xfrm rot="5400000">
            <a:off x="10914254" y="2235320"/>
            <a:ext cx="9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5DDF6-FDA1-3B4A-9F06-D9CC42CF0C8C}"/>
              </a:ext>
            </a:extLst>
          </p:cNvPr>
          <p:cNvSpPr txBox="1"/>
          <p:nvPr/>
        </p:nvSpPr>
        <p:spPr>
          <a:xfrm rot="16200000">
            <a:off x="4513675" y="2186422"/>
            <a:ext cx="140615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Monolayer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E2FEB-3D05-4949-AAC3-9473BD2DC0E3}"/>
              </a:ext>
            </a:extLst>
          </p:cNvPr>
          <p:cNvSpPr txBox="1"/>
          <p:nvPr/>
        </p:nvSpPr>
        <p:spPr>
          <a:xfrm rot="16200000">
            <a:off x="4440860" y="4800687"/>
            <a:ext cx="155523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Pseudoislet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951C8-BDAC-4448-A6AD-CC306113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F3761-5483-0E40-9526-59A278B0E500}"/>
              </a:ext>
            </a:extLst>
          </p:cNvPr>
          <p:cNvSpPr txBox="1"/>
          <p:nvPr/>
        </p:nvSpPr>
        <p:spPr>
          <a:xfrm rot="5400000">
            <a:off x="10914254" y="4613843"/>
            <a:ext cx="9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6F1226-44B2-AA41-8336-A68356660C74}"/>
              </a:ext>
            </a:extLst>
          </p:cNvPr>
          <p:cNvSpPr/>
          <p:nvPr/>
        </p:nvSpPr>
        <p:spPr>
          <a:xfrm>
            <a:off x="796394" y="4958323"/>
            <a:ext cx="1238491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4FBE6F26-3EAC-4F4B-907F-32E88E9C1431}"/>
              </a:ext>
            </a:extLst>
          </p:cNvPr>
          <p:cNvSpPr/>
          <p:nvPr/>
        </p:nvSpPr>
        <p:spPr>
          <a:xfrm>
            <a:off x="970014" y="4834691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E162ED5A-07F5-4A4D-AED8-A8443BF1E58E}"/>
              </a:ext>
            </a:extLst>
          </p:cNvPr>
          <p:cNvSpPr/>
          <p:nvPr/>
        </p:nvSpPr>
        <p:spPr>
          <a:xfrm>
            <a:off x="1204655" y="4834691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 Side Corner Rectangle 20">
            <a:extLst>
              <a:ext uri="{FF2B5EF4-FFF2-40B4-BE49-F238E27FC236}">
                <a16:creationId xmlns:a16="http://schemas.microsoft.com/office/drawing/2014/main" id="{11BBD893-548B-2E4E-9B6B-63D07554ADC8}"/>
              </a:ext>
            </a:extLst>
          </p:cNvPr>
          <p:cNvSpPr/>
          <p:nvPr/>
        </p:nvSpPr>
        <p:spPr>
          <a:xfrm>
            <a:off x="1428787" y="4834691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 Same Side Corner Rectangle 21">
            <a:extLst>
              <a:ext uri="{FF2B5EF4-FFF2-40B4-BE49-F238E27FC236}">
                <a16:creationId xmlns:a16="http://schemas.microsoft.com/office/drawing/2014/main" id="{16F9806F-4D5F-B545-A82C-17E47DEC55F2}"/>
              </a:ext>
            </a:extLst>
          </p:cNvPr>
          <p:cNvSpPr/>
          <p:nvPr/>
        </p:nvSpPr>
        <p:spPr>
          <a:xfrm>
            <a:off x="1663428" y="4835392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B2CDA5-BC00-E640-9C9D-0F9AA92C0048}"/>
              </a:ext>
            </a:extLst>
          </p:cNvPr>
          <p:cNvSpPr/>
          <p:nvPr/>
        </p:nvSpPr>
        <p:spPr>
          <a:xfrm>
            <a:off x="2694075" y="4923478"/>
            <a:ext cx="1238491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 Same Side Corner Rectangle 23">
            <a:extLst>
              <a:ext uri="{FF2B5EF4-FFF2-40B4-BE49-F238E27FC236}">
                <a16:creationId xmlns:a16="http://schemas.microsoft.com/office/drawing/2014/main" id="{57B6D9AB-205A-084B-AA8C-3AC599812F92}"/>
              </a:ext>
            </a:extLst>
          </p:cNvPr>
          <p:cNvSpPr/>
          <p:nvPr/>
        </p:nvSpPr>
        <p:spPr>
          <a:xfrm>
            <a:off x="2832973" y="4799846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 Side Corner Rectangle 24">
            <a:extLst>
              <a:ext uri="{FF2B5EF4-FFF2-40B4-BE49-F238E27FC236}">
                <a16:creationId xmlns:a16="http://schemas.microsoft.com/office/drawing/2014/main" id="{9BF3D30A-D3DC-0943-A742-319A6C877AEE}"/>
              </a:ext>
            </a:extLst>
          </p:cNvPr>
          <p:cNvSpPr/>
          <p:nvPr/>
        </p:nvSpPr>
        <p:spPr>
          <a:xfrm>
            <a:off x="3067614" y="4799846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Same Side Corner Rectangle 25">
            <a:extLst>
              <a:ext uri="{FF2B5EF4-FFF2-40B4-BE49-F238E27FC236}">
                <a16:creationId xmlns:a16="http://schemas.microsoft.com/office/drawing/2014/main" id="{B108AC3A-E8F7-0249-874C-C1EE16A56583}"/>
              </a:ext>
            </a:extLst>
          </p:cNvPr>
          <p:cNvSpPr/>
          <p:nvPr/>
        </p:nvSpPr>
        <p:spPr>
          <a:xfrm>
            <a:off x="3303321" y="4799846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Same Side Corner Rectangle 26">
            <a:extLst>
              <a:ext uri="{FF2B5EF4-FFF2-40B4-BE49-F238E27FC236}">
                <a16:creationId xmlns:a16="http://schemas.microsoft.com/office/drawing/2014/main" id="{3C00057D-D10D-A543-9BB4-6189561C264C}"/>
              </a:ext>
            </a:extLst>
          </p:cNvPr>
          <p:cNvSpPr/>
          <p:nvPr/>
        </p:nvSpPr>
        <p:spPr>
          <a:xfrm>
            <a:off x="3526387" y="4800547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>
            <a:extLst>
              <a:ext uri="{FF2B5EF4-FFF2-40B4-BE49-F238E27FC236}">
                <a16:creationId xmlns:a16="http://schemas.microsoft.com/office/drawing/2014/main" id="{BA97CF70-2385-5742-ACCD-FCE5CF6F8BD1}"/>
              </a:ext>
            </a:extLst>
          </p:cNvPr>
          <p:cNvSpPr/>
          <p:nvPr/>
        </p:nvSpPr>
        <p:spPr>
          <a:xfrm>
            <a:off x="2985373" y="4662879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 Same Side Corner Rectangle 28">
            <a:extLst>
              <a:ext uri="{FF2B5EF4-FFF2-40B4-BE49-F238E27FC236}">
                <a16:creationId xmlns:a16="http://schemas.microsoft.com/office/drawing/2014/main" id="{7C0304BC-D88B-6841-A21D-1BA9D6900F22}"/>
              </a:ext>
            </a:extLst>
          </p:cNvPr>
          <p:cNvSpPr/>
          <p:nvPr/>
        </p:nvSpPr>
        <p:spPr>
          <a:xfrm>
            <a:off x="3220014" y="4662879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5F293D58-280E-064B-89BB-EBE146F3CEC7}"/>
              </a:ext>
            </a:extLst>
          </p:cNvPr>
          <p:cNvSpPr/>
          <p:nvPr/>
        </p:nvSpPr>
        <p:spPr>
          <a:xfrm>
            <a:off x="3455721" y="4662879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ame Side Corner Rectangle 31">
            <a:extLst>
              <a:ext uri="{FF2B5EF4-FFF2-40B4-BE49-F238E27FC236}">
                <a16:creationId xmlns:a16="http://schemas.microsoft.com/office/drawing/2014/main" id="{ED1002B8-BEBA-5341-831C-7D5169060741}"/>
              </a:ext>
            </a:extLst>
          </p:cNvPr>
          <p:cNvSpPr/>
          <p:nvPr/>
        </p:nvSpPr>
        <p:spPr>
          <a:xfrm>
            <a:off x="3117770" y="4537485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 Same Side Corner Rectangle 32">
            <a:extLst>
              <a:ext uri="{FF2B5EF4-FFF2-40B4-BE49-F238E27FC236}">
                <a16:creationId xmlns:a16="http://schemas.microsoft.com/office/drawing/2014/main" id="{93A460FE-B33B-924A-BB80-7B7BF6DB4B1D}"/>
              </a:ext>
            </a:extLst>
          </p:cNvPr>
          <p:cNvSpPr/>
          <p:nvPr/>
        </p:nvSpPr>
        <p:spPr>
          <a:xfrm>
            <a:off x="3353477" y="4537485"/>
            <a:ext cx="219919" cy="134506"/>
          </a:xfrm>
          <a:prstGeom prst="round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B633C2-B92B-924C-A3AE-18E687CCBB39}"/>
              </a:ext>
            </a:extLst>
          </p:cNvPr>
          <p:cNvSpPr txBox="1"/>
          <p:nvPr/>
        </p:nvSpPr>
        <p:spPr>
          <a:xfrm>
            <a:off x="934297" y="5120297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Monolayer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305950-D93A-A047-8217-32010392E78B}"/>
              </a:ext>
            </a:extLst>
          </p:cNvPr>
          <p:cNvSpPr txBox="1"/>
          <p:nvPr/>
        </p:nvSpPr>
        <p:spPr>
          <a:xfrm>
            <a:off x="2693460" y="5178699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Pseudoislet</a:t>
            </a:r>
          </a:p>
        </p:txBody>
      </p:sp>
    </p:spTree>
    <p:extLst>
      <p:ext uri="{BB962C8B-B14F-4D97-AF65-F5344CB8AC3E}">
        <p14:creationId xmlns:p14="http://schemas.microsoft.com/office/powerpoint/2010/main" val="267524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417F2-8FB8-6046-BA0C-70BBE68BED37}"/>
              </a:ext>
            </a:extLst>
          </p:cNvPr>
          <p:cNvSpPr txBox="1"/>
          <p:nvPr/>
        </p:nvSpPr>
        <p:spPr>
          <a:xfrm>
            <a:off x="109317" y="66583"/>
            <a:ext cx="877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Photobleaching Imposes Constraints on Observable </a:t>
            </a:r>
            <a:r>
              <a:rPr 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[Ca2+] Dynamics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76648AC7-18AE-054A-AA02-2F3D5D7C18B6}"/>
              </a:ext>
            </a:extLst>
          </p:cNvPr>
          <p:cNvSpPr/>
          <p:nvPr/>
        </p:nvSpPr>
        <p:spPr>
          <a:xfrm>
            <a:off x="234177" y="826512"/>
            <a:ext cx="7949842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[Ca2+]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 calcium indicators have a finite photon budget before photobleaching</a:t>
            </a: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  <a:cs typeface="Arial" panose="020B0604020202020204" pitchFamily="34" charset="0"/>
              </a:rPr>
              <a:t>Widefield LED excitation promotes photobleaching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Photobleaching can be mitigated with timing/intensity control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B4E12AB-B06A-1B4C-A9A5-7E6F8D788CAF}"/>
              </a:ext>
            </a:extLst>
          </p:cNvPr>
          <p:cNvSpPr/>
          <p:nvPr/>
        </p:nvSpPr>
        <p:spPr>
          <a:xfrm rot="10800000">
            <a:off x="8507638" y="1004901"/>
            <a:ext cx="482890" cy="903234"/>
          </a:xfrm>
          <a:prstGeom prst="triangle">
            <a:avLst/>
          </a:prstGeom>
          <a:gradFill flip="none" rotWithShape="1">
            <a:gsLst>
              <a:gs pos="0">
                <a:srgbClr val="00997F">
                  <a:tint val="66000"/>
                  <a:satMod val="160000"/>
                </a:srgbClr>
              </a:gs>
              <a:gs pos="50000">
                <a:srgbClr val="00997F">
                  <a:tint val="44500"/>
                  <a:satMod val="160000"/>
                </a:srgbClr>
              </a:gs>
              <a:gs pos="100000">
                <a:srgbClr val="0099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AD74D9C-5CB6-3640-8818-8F1702342A22}"/>
              </a:ext>
            </a:extLst>
          </p:cNvPr>
          <p:cNvSpPr/>
          <p:nvPr/>
        </p:nvSpPr>
        <p:spPr>
          <a:xfrm rot="10800000">
            <a:off x="8523059" y="837413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D6C41-7217-3C47-A945-450E6A7E081E}"/>
              </a:ext>
            </a:extLst>
          </p:cNvPr>
          <p:cNvSpPr/>
          <p:nvPr/>
        </p:nvSpPr>
        <p:spPr>
          <a:xfrm>
            <a:off x="6935930" y="3820126"/>
            <a:ext cx="1704324" cy="24184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E3DA989-19D8-0047-BA98-5A9623E01A21}"/>
              </a:ext>
            </a:extLst>
          </p:cNvPr>
          <p:cNvSpPr/>
          <p:nvPr/>
        </p:nvSpPr>
        <p:spPr>
          <a:xfrm rot="16200000">
            <a:off x="7225294" y="3777620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2F9380-2F93-8241-897F-A2E5EF370534}"/>
              </a:ext>
            </a:extLst>
          </p:cNvPr>
          <p:cNvCxnSpPr>
            <a:cxnSpLocks/>
          </p:cNvCxnSpPr>
          <p:nvPr/>
        </p:nvCxnSpPr>
        <p:spPr>
          <a:xfrm>
            <a:off x="5936417" y="3909916"/>
            <a:ext cx="574381" cy="0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2ACE-AC8D-EA43-B8E8-B94B6BEA3D7C}"/>
              </a:ext>
            </a:extLst>
          </p:cNvPr>
          <p:cNvSpPr/>
          <p:nvPr/>
        </p:nvSpPr>
        <p:spPr>
          <a:xfrm>
            <a:off x="8644350" y="5405483"/>
            <a:ext cx="1444564" cy="220818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3713C-30BA-714F-9370-A9F126E80D3C}"/>
              </a:ext>
            </a:extLst>
          </p:cNvPr>
          <p:cNvSpPr/>
          <p:nvPr/>
        </p:nvSpPr>
        <p:spPr>
          <a:xfrm rot="5400000">
            <a:off x="7576308" y="4313644"/>
            <a:ext cx="2382010" cy="24330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CE025-823E-E943-B5C5-375863E66AC9}"/>
              </a:ext>
            </a:extLst>
          </p:cNvPr>
          <p:cNvSpPr/>
          <p:nvPr/>
        </p:nvSpPr>
        <p:spPr>
          <a:xfrm rot="5400000">
            <a:off x="8018686" y="3191690"/>
            <a:ext cx="1491846" cy="248712"/>
          </a:xfrm>
          <a:prstGeom prst="rect">
            <a:avLst/>
          </a:prstGeom>
          <a:gradFill flip="none" rotWithShape="1">
            <a:gsLst>
              <a:gs pos="0">
                <a:srgbClr val="00997F">
                  <a:tint val="66000"/>
                  <a:satMod val="160000"/>
                </a:srgbClr>
              </a:gs>
              <a:gs pos="50000">
                <a:srgbClr val="00997F">
                  <a:tint val="44500"/>
                  <a:satMod val="160000"/>
                </a:srgbClr>
              </a:gs>
              <a:gs pos="100000">
                <a:srgbClr val="0099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 descr="Arduino UNO Pinout, Specifications, Board Layout, Pin Description">
            <a:extLst>
              <a:ext uri="{FF2B5EF4-FFF2-40B4-BE49-F238E27FC236}">
                <a16:creationId xmlns:a16="http://schemas.microsoft.com/office/drawing/2014/main" id="{0C8B7132-510A-5548-B37B-51BB8E4EC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9" t="3678" r="41232" b="33333"/>
          <a:stretch/>
        </p:blipFill>
        <p:spPr bwMode="auto">
          <a:xfrm rot="16200000">
            <a:off x="6418085" y="4634078"/>
            <a:ext cx="912403" cy="13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B2BB83-F5ED-3F44-81B3-60A9FC92659F}"/>
              </a:ext>
            </a:extLst>
          </p:cNvPr>
          <p:cNvSpPr/>
          <p:nvPr/>
        </p:nvSpPr>
        <p:spPr>
          <a:xfrm>
            <a:off x="8302086" y="2134829"/>
            <a:ext cx="916221" cy="73321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60X Water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DAC89-3994-554B-ABE9-28B9FFF6C063}"/>
              </a:ext>
            </a:extLst>
          </p:cNvPr>
          <p:cNvSpPr/>
          <p:nvPr/>
        </p:nvSpPr>
        <p:spPr>
          <a:xfrm>
            <a:off x="8302086" y="1722845"/>
            <a:ext cx="916221" cy="412861"/>
          </a:xfrm>
          <a:prstGeom prst="trapezoid">
            <a:avLst>
              <a:gd name="adj" fmla="val 52753"/>
            </a:avLst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4E83A-E37D-964A-8EB8-C880B1A0F3F4}"/>
              </a:ext>
            </a:extLst>
          </p:cNvPr>
          <p:cNvSpPr/>
          <p:nvPr/>
        </p:nvSpPr>
        <p:spPr>
          <a:xfrm>
            <a:off x="8972365" y="1049314"/>
            <a:ext cx="63879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328AE-9154-664B-AE06-4C39E359BCE4}"/>
              </a:ext>
            </a:extLst>
          </p:cNvPr>
          <p:cNvSpPr/>
          <p:nvPr/>
        </p:nvSpPr>
        <p:spPr>
          <a:xfrm rot="8847514">
            <a:off x="8119937" y="4006569"/>
            <a:ext cx="1333915" cy="111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17392-A98F-6F4B-87E6-75F3C511E628}"/>
              </a:ext>
            </a:extLst>
          </p:cNvPr>
          <p:cNvSpPr/>
          <p:nvPr/>
        </p:nvSpPr>
        <p:spPr>
          <a:xfrm>
            <a:off x="6334168" y="3579258"/>
            <a:ext cx="1184420" cy="69368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EA52838-1325-F947-9861-E321AF182163}"/>
              </a:ext>
            </a:extLst>
          </p:cNvPr>
          <p:cNvSpPr/>
          <p:nvPr/>
        </p:nvSpPr>
        <p:spPr>
          <a:xfrm rot="16200000">
            <a:off x="10197087" y="4951071"/>
            <a:ext cx="745449" cy="1128176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68116C15-ADBE-9E43-BDBA-001EA1C7373B}"/>
              </a:ext>
            </a:extLst>
          </p:cNvPr>
          <p:cNvSpPr/>
          <p:nvPr/>
        </p:nvSpPr>
        <p:spPr>
          <a:xfrm rot="16200000">
            <a:off x="9755972" y="5349859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0A8D96-A337-3541-A1B4-9B88A2553E80}"/>
              </a:ext>
            </a:extLst>
          </p:cNvPr>
          <p:cNvSpPr/>
          <p:nvPr/>
        </p:nvSpPr>
        <p:spPr>
          <a:xfrm rot="16200000">
            <a:off x="9727204" y="5498855"/>
            <a:ext cx="29418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6841D-1B09-5947-B745-91B3CAC5A385}"/>
              </a:ext>
            </a:extLst>
          </p:cNvPr>
          <p:cNvSpPr txBox="1"/>
          <p:nvPr/>
        </p:nvSpPr>
        <p:spPr>
          <a:xfrm>
            <a:off x="10172284" y="5432063"/>
            <a:ext cx="106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DA666A-F7E7-4A47-9857-CF8B14D33A84}"/>
              </a:ext>
            </a:extLst>
          </p:cNvPr>
          <p:cNvSpPr/>
          <p:nvPr/>
        </p:nvSpPr>
        <p:spPr>
          <a:xfrm rot="13091830">
            <a:off x="8064334" y="5539583"/>
            <a:ext cx="1333915" cy="111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23A408-4107-7141-AAD7-05D94371E0B5}"/>
              </a:ext>
            </a:extLst>
          </p:cNvPr>
          <p:cNvCxnSpPr>
            <a:cxnSpLocks/>
          </p:cNvCxnSpPr>
          <p:nvPr/>
        </p:nvCxnSpPr>
        <p:spPr>
          <a:xfrm>
            <a:off x="7883569" y="6291081"/>
            <a:ext cx="35446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1E56EB-4387-964E-B51A-59208343A799}"/>
              </a:ext>
            </a:extLst>
          </p:cNvPr>
          <p:cNvCxnSpPr>
            <a:cxnSpLocks/>
          </p:cNvCxnSpPr>
          <p:nvPr/>
        </p:nvCxnSpPr>
        <p:spPr>
          <a:xfrm>
            <a:off x="11438700" y="5597831"/>
            <a:ext cx="0" cy="693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E53EA5-E272-344A-938B-C46B39AEE17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1133900" y="5608341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79A5D-09AB-4942-8FEA-4E409EFF11B0}"/>
              </a:ext>
            </a:extLst>
          </p:cNvPr>
          <p:cNvCxnSpPr>
            <a:cxnSpLocks/>
          </p:cNvCxnSpPr>
          <p:nvPr/>
        </p:nvCxnSpPr>
        <p:spPr>
          <a:xfrm>
            <a:off x="7894079" y="4655909"/>
            <a:ext cx="0" cy="16351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546FF5-B1E0-7745-AC2E-EBBF34F7F352}"/>
              </a:ext>
            </a:extLst>
          </p:cNvPr>
          <p:cNvCxnSpPr>
            <a:cxnSpLocks/>
          </p:cNvCxnSpPr>
          <p:nvPr/>
        </p:nvCxnSpPr>
        <p:spPr>
          <a:xfrm>
            <a:off x="7319698" y="4666419"/>
            <a:ext cx="574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FF6FD8-A84C-BF45-8E51-81A9D50FEE53}"/>
              </a:ext>
            </a:extLst>
          </p:cNvPr>
          <p:cNvCxnSpPr>
            <a:cxnSpLocks/>
          </p:cNvCxnSpPr>
          <p:nvPr/>
        </p:nvCxnSpPr>
        <p:spPr>
          <a:xfrm flipH="1">
            <a:off x="7324953" y="4659687"/>
            <a:ext cx="1" cy="182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0E000C-E7EA-1846-AD2E-D1074B59294B}"/>
              </a:ext>
            </a:extLst>
          </p:cNvPr>
          <p:cNvCxnSpPr>
            <a:cxnSpLocks/>
          </p:cNvCxnSpPr>
          <p:nvPr/>
        </p:nvCxnSpPr>
        <p:spPr>
          <a:xfrm flipH="1">
            <a:off x="5936417" y="4666419"/>
            <a:ext cx="1217255" cy="0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498C26-0420-C443-9D4D-7F2ABC3B2479}"/>
              </a:ext>
            </a:extLst>
          </p:cNvPr>
          <p:cNvCxnSpPr>
            <a:cxnSpLocks/>
          </p:cNvCxnSpPr>
          <p:nvPr/>
        </p:nvCxnSpPr>
        <p:spPr>
          <a:xfrm flipH="1">
            <a:off x="7158927" y="4659687"/>
            <a:ext cx="2" cy="182004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A03F5-3DC6-1A4A-A075-93D5199310F7}"/>
              </a:ext>
            </a:extLst>
          </p:cNvPr>
          <p:cNvCxnSpPr>
            <a:cxnSpLocks/>
          </p:cNvCxnSpPr>
          <p:nvPr/>
        </p:nvCxnSpPr>
        <p:spPr>
          <a:xfrm>
            <a:off x="5936417" y="3909916"/>
            <a:ext cx="0" cy="765036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16EBE-1347-C54C-B810-DFE22FF8ADA0}"/>
              </a:ext>
            </a:extLst>
          </p:cNvPr>
          <p:cNvSpPr txBox="1"/>
          <p:nvPr/>
        </p:nvSpPr>
        <p:spPr>
          <a:xfrm>
            <a:off x="9289889" y="629708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CMOS TTL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B03237-E4C9-8045-A217-F9C36F31A308}"/>
              </a:ext>
            </a:extLst>
          </p:cNvPr>
          <p:cNvSpPr txBox="1"/>
          <p:nvPr/>
        </p:nvSpPr>
        <p:spPr>
          <a:xfrm rot="16200000">
            <a:off x="5358985" y="4164895"/>
            <a:ext cx="84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UNO TTL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D8A5F4-619F-544D-8177-D65E2F628530}"/>
              </a:ext>
            </a:extLst>
          </p:cNvPr>
          <p:cNvSpPr/>
          <p:nvPr/>
        </p:nvSpPr>
        <p:spPr>
          <a:xfrm>
            <a:off x="8389572" y="688312"/>
            <a:ext cx="719023" cy="34684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E60DF-183A-FF4E-88A4-D2E78D8A663A}"/>
              </a:ext>
            </a:extLst>
          </p:cNvPr>
          <p:cNvSpPr/>
          <p:nvPr/>
        </p:nvSpPr>
        <p:spPr>
          <a:xfrm>
            <a:off x="7868841" y="1043783"/>
            <a:ext cx="63879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6" descr="PC Clip Art - ClipArt Best">
            <a:extLst>
              <a:ext uri="{FF2B5EF4-FFF2-40B4-BE49-F238E27FC236}">
                <a16:creationId xmlns:a16="http://schemas.microsoft.com/office/drawing/2014/main" id="{7592DE30-9CA6-BA49-A927-E0CA8647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13" y="3747972"/>
            <a:ext cx="948815" cy="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C33415-3217-A141-A546-56E43012C000}"/>
              </a:ext>
            </a:extLst>
          </p:cNvPr>
          <p:cNvCxnSpPr>
            <a:cxnSpLocks/>
          </p:cNvCxnSpPr>
          <p:nvPr/>
        </p:nvCxnSpPr>
        <p:spPr>
          <a:xfrm>
            <a:off x="11133900" y="5529025"/>
            <a:ext cx="3048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AC102-6767-824C-836B-F3BEE7416F5F}"/>
              </a:ext>
            </a:extLst>
          </p:cNvPr>
          <p:cNvCxnSpPr>
            <a:cxnSpLocks/>
          </p:cNvCxnSpPr>
          <p:nvPr/>
        </p:nvCxnSpPr>
        <p:spPr>
          <a:xfrm>
            <a:off x="11438700" y="4211973"/>
            <a:ext cx="0" cy="130974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FA279B0-B5D4-8548-958B-96D69D6B68E9}"/>
              </a:ext>
            </a:extLst>
          </p:cNvPr>
          <p:cNvCxnSpPr>
            <a:cxnSpLocks/>
          </p:cNvCxnSpPr>
          <p:nvPr/>
        </p:nvCxnSpPr>
        <p:spPr>
          <a:xfrm>
            <a:off x="11133900" y="4222379"/>
            <a:ext cx="3048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5CC2BB-4707-7E47-A271-1C4905B19AE3}"/>
              </a:ext>
            </a:extLst>
          </p:cNvPr>
          <p:cNvSpPr txBox="1"/>
          <p:nvPr/>
        </p:nvSpPr>
        <p:spPr>
          <a:xfrm rot="5400000">
            <a:off x="11129969" y="4761442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READOUT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4EC0C-394E-C344-BADC-6C48FA185FF4}"/>
              </a:ext>
            </a:extLst>
          </p:cNvPr>
          <p:cNvSpPr txBox="1"/>
          <p:nvPr/>
        </p:nvSpPr>
        <p:spPr>
          <a:xfrm>
            <a:off x="9355883" y="1414810"/>
            <a:ext cx="3103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TTL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 Transistor-Transistor Logic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- Photodiode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CMOS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– Complementary metal oxide semiconductor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66B4F416-3274-6A4F-8342-BB6BBB4AF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52" y="2524864"/>
            <a:ext cx="5084905" cy="38136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0C2FA-9CE4-814E-80CD-9AE73647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0CFC23D-B828-0E41-9CD7-1248817C8D11}"/>
              </a:ext>
            </a:extLst>
          </p:cNvPr>
          <p:cNvSpPr txBox="1"/>
          <p:nvPr/>
        </p:nvSpPr>
        <p:spPr>
          <a:xfrm>
            <a:off x="262974" y="142308"/>
            <a:ext cx="9551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Transistor-Transistor Logic (TTL) Allows Precisely-Timed Pulsatile Excitation</a:t>
            </a:r>
          </a:p>
        </p:txBody>
      </p:sp>
      <p:sp>
        <p:nvSpPr>
          <p:cNvPr id="46" name="CustomShape 1">
            <a:extLst>
              <a:ext uri="{FF2B5EF4-FFF2-40B4-BE49-F238E27FC236}">
                <a16:creationId xmlns:a16="http://schemas.microsoft.com/office/drawing/2014/main" id="{95399B69-E801-184E-9CFB-5ABCB4FFB9DE}"/>
              </a:ext>
            </a:extLst>
          </p:cNvPr>
          <p:cNvSpPr/>
          <p:nvPr/>
        </p:nvSpPr>
        <p:spPr>
          <a:xfrm>
            <a:off x="504121" y="982232"/>
            <a:ext cx="9478079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Brief excitatory pulses during sensor exposure limits photobleaching at low frame rates 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1080">
              <a:lnSpc>
                <a:spcPct val="100000"/>
              </a:lnSpc>
              <a:buClr>
                <a:srgbClr val="000000"/>
              </a:buClr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A2FB25-47D7-AE46-98CF-B5C475BE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4" y="1565553"/>
            <a:ext cx="5842000" cy="43815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DCA36D-4F90-C542-B41E-2DFF0209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74" y="1565553"/>
            <a:ext cx="5842000" cy="4381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0C2DB-9C28-8247-B527-E8D4875E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14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317_Cyan-Exp-1000ms_Pulsed-100ms_High-Glucose-Islet-5_B-Sub.avi" descr="200317_Cyan-Exp-1000ms_Pulsed-100ms_High-Glucose-Islet-5_B-Sub.avi">
            <a:hlinkClick r:id="" action="ppaction://media"/>
            <a:extLst>
              <a:ext uri="{FF2B5EF4-FFF2-40B4-BE49-F238E27FC236}">
                <a16:creationId xmlns:a16="http://schemas.microsoft.com/office/drawing/2014/main" id="{7C103CC8-6026-1147-A3F9-B40C4B0E06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5152" y="521594"/>
            <a:ext cx="5508170" cy="5508170"/>
          </a:xfrm>
          <a:prstGeom prst="rect">
            <a:avLst/>
          </a:prstGeom>
        </p:spPr>
      </p:pic>
      <p:pic>
        <p:nvPicPr>
          <p:cNvPr id="6" name="200309_Cyan-Exp-1000ms_100ms-Pulsed_Area-3.avi" descr="200309_Cyan-Exp-1000ms_100ms-Pulsed_Area-3.avi">
            <a:hlinkClick r:id="" action="ppaction://media"/>
            <a:extLst>
              <a:ext uri="{FF2B5EF4-FFF2-40B4-BE49-F238E27FC236}">
                <a16:creationId xmlns:a16="http://schemas.microsoft.com/office/drawing/2014/main" id="{53F8F62B-5738-054B-98BA-56BBD1AD79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8714" y="257979"/>
            <a:ext cx="5497286" cy="5497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004829-C84E-8D49-891E-8E3E6EA8952D}"/>
              </a:ext>
            </a:extLst>
          </p:cNvPr>
          <p:cNvSpPr txBox="1"/>
          <p:nvPr/>
        </p:nvSpPr>
        <p:spPr>
          <a:xfrm>
            <a:off x="2677943" y="58450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42C52-4E5C-624A-B7C5-A670D6DD9C99}"/>
              </a:ext>
            </a:extLst>
          </p:cNvPr>
          <p:cNvSpPr txBox="1"/>
          <p:nvPr/>
        </p:nvSpPr>
        <p:spPr>
          <a:xfrm>
            <a:off x="8570131" y="584509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Pseudoislet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C1CB03-9AE8-BC44-8574-652B739766C0}"/>
              </a:ext>
            </a:extLst>
          </p:cNvPr>
          <p:cNvSpPr txBox="1"/>
          <p:nvPr/>
        </p:nvSpPr>
        <p:spPr>
          <a:xfrm>
            <a:off x="130628" y="97971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MIN6 Monolayer/Pseudoislet at 28mM Glucose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53B67-9940-2440-B65B-D83FBFE7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AFD59D5-05D7-5842-846D-94309715B8E8}"/>
              </a:ext>
            </a:extLst>
          </p:cNvPr>
          <p:cNvSpPr txBox="1"/>
          <p:nvPr/>
        </p:nvSpPr>
        <p:spPr>
          <a:xfrm rot="16200000">
            <a:off x="-284479" y="16303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Monolayer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0F739-11E6-0E49-ADE1-CDCD5024C4EE}"/>
              </a:ext>
            </a:extLst>
          </p:cNvPr>
          <p:cNvSpPr txBox="1"/>
          <p:nvPr/>
        </p:nvSpPr>
        <p:spPr>
          <a:xfrm rot="16200000">
            <a:off x="-355011" y="446590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Pseudoislet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F4BB1D-CF2A-CD45-9736-3305479B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0" y="484079"/>
            <a:ext cx="2661802" cy="2661802"/>
          </a:xfrm>
          <a:prstGeom prst="rect">
            <a:avLst/>
          </a:prstGeom>
        </p:spPr>
      </p:pic>
      <p:pic>
        <p:nvPicPr>
          <p:cNvPr id="4" name="Picture 3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40077AC4-1778-E044-8037-B9863F82D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0" y="3378721"/>
            <a:ext cx="2661802" cy="266180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1AA4BC5-86D3-2D46-9618-A059D81764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32" r="7143"/>
          <a:stretch/>
        </p:blipFill>
        <p:spPr>
          <a:xfrm>
            <a:off x="3441496" y="521329"/>
            <a:ext cx="4077250" cy="2946324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24BC87A-6DF1-4041-8C3D-46337E5DD8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19" r="7449"/>
          <a:stretch/>
        </p:blipFill>
        <p:spPr>
          <a:xfrm>
            <a:off x="3441496" y="3401888"/>
            <a:ext cx="4033741" cy="2934783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20C139B-6AD3-4E49-94A7-626CE97C91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742"/>
          <a:stretch/>
        </p:blipFill>
        <p:spPr>
          <a:xfrm>
            <a:off x="7624859" y="188203"/>
            <a:ext cx="4033741" cy="623764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B86ABD9-40AC-5C48-BE43-C9FBB976C645}"/>
              </a:ext>
            </a:extLst>
          </p:cNvPr>
          <p:cNvSpPr/>
          <p:nvPr/>
        </p:nvSpPr>
        <p:spPr>
          <a:xfrm>
            <a:off x="2548796" y="1052159"/>
            <a:ext cx="639097" cy="658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28D4E4-C1CC-7040-A56E-C56DD45E9813}"/>
              </a:ext>
            </a:extLst>
          </p:cNvPr>
          <p:cNvSpPr/>
          <p:nvPr/>
        </p:nvSpPr>
        <p:spPr>
          <a:xfrm>
            <a:off x="1909699" y="4808393"/>
            <a:ext cx="639097" cy="658654"/>
          </a:xfrm>
          <a:prstGeom prst="ellipse">
            <a:avLst/>
          </a:prstGeom>
          <a:noFill/>
          <a:ln>
            <a:solidFill>
              <a:srgbClr val="0D26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C3A5C9-46F2-C64A-B755-B0C823D5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0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</TotalTime>
  <Words>234</Words>
  <Application>Microsoft Macintosh PowerPoint</Application>
  <PresentationFormat>Widescreen</PresentationFormat>
  <Paragraphs>59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255</cp:revision>
  <dcterms:created xsi:type="dcterms:W3CDTF">2021-03-01T03:30:49Z</dcterms:created>
  <dcterms:modified xsi:type="dcterms:W3CDTF">2021-04-01T14:26:04Z</dcterms:modified>
</cp:coreProperties>
</file>